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75" r:id="rId2"/>
    <p:sldId id="277" r:id="rId3"/>
    <p:sldId id="329" r:id="rId4"/>
    <p:sldId id="328" r:id="rId5"/>
    <p:sldId id="283" r:id="rId6"/>
    <p:sldId id="330" r:id="rId7"/>
    <p:sldId id="332" r:id="rId8"/>
    <p:sldId id="268" r:id="rId9"/>
    <p:sldId id="331" r:id="rId10"/>
    <p:sldId id="337" r:id="rId11"/>
    <p:sldId id="336" r:id="rId12"/>
    <p:sldId id="333" r:id="rId13"/>
    <p:sldId id="334" r:id="rId14"/>
    <p:sldId id="279" r:id="rId15"/>
    <p:sldId id="338" r:id="rId16"/>
    <p:sldId id="278" r:id="rId17"/>
    <p:sldId id="335" r:id="rId18"/>
    <p:sldId id="344" r:id="rId19"/>
    <p:sldId id="258" r:id="rId20"/>
    <p:sldId id="280" r:id="rId21"/>
    <p:sldId id="345" r:id="rId22"/>
    <p:sldId id="342" r:id="rId23"/>
    <p:sldId id="339" r:id="rId24"/>
    <p:sldId id="343" r:id="rId25"/>
    <p:sldId id="346" r:id="rId26"/>
    <p:sldId id="340" r:id="rId27"/>
    <p:sldId id="341" r:id="rId28"/>
    <p:sldId id="347" r:id="rId29"/>
    <p:sldId id="282" r:id="rId30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DCE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39" autoAdjust="0"/>
  </p:normalViewPr>
  <p:slideViewPr>
    <p:cSldViewPr snapToGrid="0" snapToObjects="1">
      <p:cViewPr varScale="1">
        <p:scale>
          <a:sx n="132" d="100"/>
          <a:sy n="132" d="100"/>
        </p:scale>
        <p:origin x="330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4E4C3-B336-4605-A596-9F6066E1D275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A3647-574E-4EA1-9E4D-534D94C5EA4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684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Banksy</a:t>
            </a:r>
            <a:r>
              <a:rPr lang="it-IT" dirty="0"/>
              <a:t> </a:t>
            </a:r>
            <a:r>
              <a:rPr lang="it-IT" dirty="0" err="1"/>
              <a:t>mural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London </a:t>
            </a:r>
            <a:r>
              <a:rPr lang="it-IT" dirty="0" err="1"/>
              <a:t>Extinction</a:t>
            </a:r>
            <a:r>
              <a:rPr lang="it-IT" dirty="0"/>
              <a:t> </a:t>
            </a:r>
            <a:r>
              <a:rPr lang="it-IT" dirty="0" err="1"/>
              <a:t>rebellion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088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712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NMVOC Composti organici volatili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775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9092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90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3217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3918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IPCC RCP </a:t>
            </a:r>
            <a:r>
              <a:rPr lang="it-IT" dirty="0" err="1"/>
              <a:t>Representative</a:t>
            </a:r>
            <a:r>
              <a:rPr lang="it-IT" dirty="0"/>
              <a:t> </a:t>
            </a:r>
            <a:r>
              <a:rPr lang="it-IT" dirty="0" err="1"/>
              <a:t>Concentration</a:t>
            </a:r>
            <a:r>
              <a:rPr lang="it-IT" dirty="0"/>
              <a:t> Pathways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909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321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NET Negative </a:t>
            </a:r>
            <a:r>
              <a:rPr lang="it-IT" dirty="0" err="1"/>
              <a:t>Emissions</a:t>
            </a:r>
            <a:r>
              <a:rPr lang="it-IT" dirty="0"/>
              <a:t> Technologies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517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74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507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5527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461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939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83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307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9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244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215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7122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49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25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24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368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0223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50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082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A3647-574E-4EA1-9E4D-534D94C5EA4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775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6700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162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32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18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8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57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91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576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705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526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34BC-2933-D549-A5F0-D00A2B4A7FC8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10C78-9675-2049-A4F1-FF7D1BAEEA8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081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28242" y="0"/>
            <a:ext cx="559031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67585" y="3671559"/>
            <a:ext cx="5173990" cy="1245975"/>
          </a:xfrm>
        </p:spPr>
        <p:txBody>
          <a:bodyPr>
            <a:noAutofit/>
          </a:bodyPr>
          <a:lstStyle/>
          <a:p>
            <a:pPr algn="r"/>
            <a:r>
              <a:rPr lang="it-IT" sz="2000" dirty="0">
                <a:solidFill>
                  <a:schemeClr val="bg1"/>
                </a:solidFill>
                <a:cs typeface="Calibri"/>
              </a:rPr>
              <a:t>La crisi climatica e la transizione energetica</a:t>
            </a:r>
            <a:br>
              <a:rPr lang="it-IT" sz="2000" dirty="0">
                <a:solidFill>
                  <a:schemeClr val="bg1"/>
                </a:solidFill>
                <a:cs typeface="Calibri"/>
              </a:rPr>
            </a:br>
            <a:br>
              <a:rPr lang="it-IT" sz="1800" dirty="0">
                <a:solidFill>
                  <a:schemeClr val="bg1"/>
                </a:solidFill>
                <a:cs typeface="Calibri"/>
              </a:rPr>
            </a:br>
            <a:r>
              <a:rPr lang="it-IT" sz="1500" i="1" dirty="0">
                <a:solidFill>
                  <a:schemeClr val="bg1"/>
                </a:solidFill>
                <a:cs typeface="Calibri"/>
              </a:rPr>
              <a:t>Velletri, 11 maggio 2019</a:t>
            </a:r>
            <a:endParaRPr lang="it-IT" sz="15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2425" y="4006608"/>
            <a:ext cx="3244320" cy="1052982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it-IT" sz="11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Toni Federico</a:t>
            </a:r>
          </a:p>
          <a:p>
            <a:pPr algn="r">
              <a:spcBef>
                <a:spcPts val="0"/>
              </a:spcBef>
            </a:pPr>
            <a:r>
              <a:rPr lang="it-IT" sz="11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Presidente del Comitato scientifico </a:t>
            </a:r>
          </a:p>
          <a:p>
            <a:pPr algn="r">
              <a:spcBef>
                <a:spcPts val="0"/>
              </a:spcBef>
            </a:pPr>
            <a:r>
              <a:rPr lang="it-IT" sz="11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della Fondazione per lo sviluppo sostenibile</a:t>
            </a:r>
          </a:p>
          <a:p>
            <a:pPr algn="r">
              <a:spcBef>
                <a:spcPts val="0"/>
              </a:spcBef>
            </a:pPr>
            <a:endParaRPr lang="it-IT" sz="11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</a:pPr>
            <a:r>
              <a:rPr lang="it-IT" sz="11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Coordinatore </a:t>
            </a:r>
            <a:r>
              <a:rPr lang="it-IT" sz="11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GdL</a:t>
            </a:r>
            <a:r>
              <a:rPr lang="it-IT" sz="11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Energia e Clima dell’</a:t>
            </a:r>
            <a:r>
              <a:rPr lang="it-IT" sz="1100" i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ASviS</a:t>
            </a:r>
            <a:endParaRPr lang="it-IT" sz="11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pPr>
              <a:lnSpc>
                <a:spcPct val="100000"/>
              </a:lnSpc>
            </a:pPr>
            <a:endParaRPr lang="it-IT" sz="11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Immagine 3" descr="Logo-F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19887" r="12091" b="20056"/>
          <a:stretch>
            <a:fillRect/>
          </a:stretch>
        </p:blipFill>
        <p:spPr bwMode="auto">
          <a:xfrm>
            <a:off x="332849" y="208653"/>
            <a:ext cx="2644474" cy="141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B146C22C-D9D4-46F3-B1FB-C9614354DD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2" y="1739569"/>
            <a:ext cx="2415133" cy="14152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AB8898-D857-4ACB-877C-9AF1D3B5E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588" y="275078"/>
            <a:ext cx="4857563" cy="3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814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" y="0"/>
            <a:ext cx="442541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02424" y="89473"/>
            <a:ext cx="4250913" cy="6452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RISCHI DEL RISCALDAMENTO </a:t>
            </a:r>
            <a:endParaRPr lang="it-IT" sz="20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4B0D24-CF00-4D23-BCE0-9D3D0CA407F8}"/>
              </a:ext>
            </a:extLst>
          </p:cNvPr>
          <p:cNvSpPr txBox="1"/>
          <p:nvPr/>
        </p:nvSpPr>
        <p:spPr>
          <a:xfrm>
            <a:off x="127118" y="1061653"/>
            <a:ext cx="425091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riscaldamento di 1 °C non è mai stato raggiunto negli ultimi 10.000 anni. Gli effetti sono forti ora, ma è ancora poco rispetto a ciò che rischiamo. Se oltrepassiamo gli  1,5 °C ci sono rischi gravi di punti di non ritorno e potenziali irreversibilità (perdita di ghiaccio marino, scioglimento del ghiaccio terrestre, innalzamento del livello del mare, cambiamento della circolazione oceanica, scongelamento del permafrost, estinzione dell'Amazzonia e di altre foreste pluviali tropicali) . Rischi ancora maggiori oltre i 2 °C. Aumenti di 4 o 5 °C non si sono visti per decine di milioni di anni (homo sapiens, 250.000 anni). Potrebbero essere enormemente distruttivi. I modi in cui viviamo ed operiamo verrebbero ridisegnati. Potenziale causa di conflitti gravi e prolungati con la migrazione di centinaia di milioni, forse miliardi di persone.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132539-7BEA-4973-931C-352E2F081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16" y="0"/>
            <a:ext cx="4718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05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872151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00382" y="90487"/>
            <a:ext cx="2032509" cy="78874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GWP E RF</a:t>
            </a:r>
            <a:endParaRPr lang="it-IT" sz="280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4B0D24-CF00-4D23-BCE0-9D3D0CA407F8}"/>
              </a:ext>
            </a:extLst>
          </p:cNvPr>
          <p:cNvSpPr txBox="1"/>
          <p:nvPr/>
        </p:nvSpPr>
        <p:spPr>
          <a:xfrm>
            <a:off x="128953" y="1110202"/>
            <a:ext cx="2743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ai limiti della troposfera, la tropopausa, misuriamo per ciascun </a:t>
            </a:r>
            <a:r>
              <a:rPr lang="it-IT" sz="14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driver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cambiamento climatico, GHG, attività solare e vulcanica, li bilancio differenziale dell’energia entrante ed uscente rispetto al 1750, la cosiddetta 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forzante radiativa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abbiamo la prova comparativa e incontrovertibile della variazione nel tempo dell’effetto serra. Cause e responsabilità antropogeniche sono così definitivamente chiarite.  Il quadro in figura è dell’IPCC AR5.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/>
          <a:stretch>
            <a:fillRect/>
          </a:stretch>
        </p:blipFill>
        <p:spPr bwMode="auto">
          <a:xfrm>
            <a:off x="2955924" y="180975"/>
            <a:ext cx="5969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\Delta T_{s}=~\lambda ~\Delta F">
            <a:extLst>
              <a:ext uri="{FF2B5EF4-FFF2-40B4-BE49-F238E27FC236}">
                <a16:creationId xmlns:a16="http://schemas.microsoft.com/office/drawing/2014/main" id="{BEAD71BC-F799-4C3A-9B28-E5CB9D9DD8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CDA00DCA-AB69-4614-902B-7F7283638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1475" y="2500312"/>
            <a:ext cx="781050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02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196947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18664" y="172585"/>
            <a:ext cx="8473903" cy="7183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RESPONSABILITÀ COMUNE MA DIFFERENZIATA</a:t>
            </a:r>
          </a:p>
        </p:txBody>
      </p:sp>
      <p:pic>
        <p:nvPicPr>
          <p:cNvPr id="3074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29716" r="12347" b="13261"/>
          <a:stretch>
            <a:fillRect/>
          </a:stretch>
        </p:blipFill>
        <p:spPr bwMode="auto">
          <a:xfrm>
            <a:off x="2120707" y="1044574"/>
            <a:ext cx="6637789" cy="382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9292" y="1044574"/>
            <a:ext cx="15708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sono gli inquinatori?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serie storica delle emissioni GHG dei maggiori paesi offre uno spaccato del diverso sviluppo e un indizio della responsabilità dell’inquinamento dell’atmosfera sotto forma di flussi annuali.</a:t>
            </a:r>
          </a:p>
        </p:txBody>
      </p:sp>
    </p:spTree>
    <p:extLst>
      <p:ext uri="{BB962C8B-B14F-4D97-AF65-F5344CB8AC3E}">
        <p14:creationId xmlns:p14="http://schemas.microsoft.com/office/powerpoint/2010/main" val="256246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196947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741656" y="149114"/>
            <a:ext cx="5652164" cy="7183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RESPONSABILITÀ STORICA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99292" y="1044574"/>
            <a:ext cx="15708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sono gli inquinatori? 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 invece dei flussi misuriamo gli 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stock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cioè le emissioni globali storiche, in particolare della CO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che ha una permanenza ultracentenaria in atmosfera,  il quadro delle responsabilità cambia sostanzialmente.</a:t>
            </a:r>
          </a:p>
        </p:txBody>
      </p:sp>
      <p:pic>
        <p:nvPicPr>
          <p:cNvPr id="4098" name="Elemento grafico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" t="-4614" r="-1738" b="-2756"/>
          <a:stretch>
            <a:fillRect/>
          </a:stretch>
        </p:blipFill>
        <p:spPr bwMode="auto">
          <a:xfrm>
            <a:off x="2157046" y="1044574"/>
            <a:ext cx="6671280" cy="378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69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0" y="0"/>
            <a:ext cx="2965936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89963" y="184284"/>
            <a:ext cx="7993199" cy="7183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NEGOZIATO INTERNAZIONALE SUL CLIMA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46184" y="1140589"/>
            <a:ext cx="2543907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Proprio sulle responsabilità e sugli obblighi dei vari paesi si svolge la interminabile controversia Nord – Sud del negoziato internazionale del clima che ha le principali tappe: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 – Rio e l’UNFCCC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– Il mandato di Berlino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1997 – Il protocollo di Kyoto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– La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Bali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 – </a:t>
            </a:r>
            <a:r>
              <a:rPr lang="it-IT" sz="1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Copenhagen</a:t>
            </a:r>
            <a:endParaRPr lang="it-IT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2015 -  Parigi</a:t>
            </a:r>
          </a:p>
          <a:p>
            <a:pPr>
              <a:spcBef>
                <a:spcPts val="300"/>
              </a:spcBef>
            </a:pP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Entra in forza 		  	l’Accordo di Parigi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E6F24D-7160-4641-A750-4C44A3054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898" y="1220809"/>
            <a:ext cx="5969271" cy="351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53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0" y="0"/>
            <a:ext cx="2965936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89964" y="184284"/>
            <a:ext cx="8474829" cy="71839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 SCENARI DEL V ASSESSMENT REPORT DELL’IPCC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46184" y="1140589"/>
            <a:ext cx="254390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negoziato sul clima è sostenuto dal punto di vista scientifico </a:t>
            </a: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dall’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</a:t>
            </a: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un grande panel internazionale di scienziati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appartenenti ai più qualificati istituti di ricerca di tutti i Paesi dei quali  riporta i risultati delle osservazioni e dei modelli sull’evoluzione del clima. 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suo AR5 del 2014 l’IPCC aveva pubblicato, in vista di Parigi, gli scenari delle emissioni, tra cui quello blu in figura, per rimanere entro i 2° di anomalia termica a fine secolo.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F7C107-D3F9-440D-9E34-0113C2185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275" y="1086962"/>
            <a:ext cx="6019209" cy="395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77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766996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67226" y="82327"/>
            <a:ext cx="8809250" cy="7754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PROSPETTIVA DI RIMANERE ENTRO GLI 1,5 °C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1" t="29568" r="14487" b="23915"/>
          <a:stretch>
            <a:fillRect/>
          </a:stretch>
        </p:blipFill>
        <p:spPr bwMode="auto">
          <a:xfrm>
            <a:off x="2766998" y="1103862"/>
            <a:ext cx="6342978" cy="38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7325" y="1103862"/>
            <a:ext cx="233056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L’Assemblea di Parigi, raccogliendo le sollecitazioni dei paesi più vulnerabili, prospetta l’opportunità di mantenere  l’anomalia termica a fine secolo quanto più possibile vicina a 1,5 °C. L’Accordo recita infatti:</a:t>
            </a:r>
          </a:p>
          <a:p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global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temperature to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2°C and to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pursue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efforts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i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14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1.5°C».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Fondazione effettua i primi calcoli.</a:t>
            </a:r>
          </a:p>
        </p:txBody>
      </p:sp>
    </p:spTree>
    <p:extLst>
      <p:ext uri="{BB962C8B-B14F-4D97-AF65-F5344CB8AC3E}">
        <p14:creationId xmlns:p14="http://schemas.microsoft.com/office/powerpoint/2010/main" val="1848353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329418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93077" y="207729"/>
            <a:ext cx="3329355" cy="7301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 SR15, 2018</a:t>
            </a:r>
          </a:p>
        </p:txBody>
      </p:sp>
      <p:pic>
        <p:nvPicPr>
          <p:cNvPr id="7170" name="Picture 2" descr="SR15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432" y="75463"/>
            <a:ext cx="5287106" cy="501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9292" y="1160585"/>
            <a:ext cx="29424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L’assemblea di Parigi commissiona all’IPCC lo studio delle implicazioni  della decisione presa per il caso degli 1,5 °C di anomalia massima a fine secolo. Il Rapporto viene presentato nel 2018 rispettando i tempi e non è affatto consolatorio. Le nuove traiettorie per le emissioni impongono l’annullamento dei processi industriali e civili di combustione entro la metà del secolo e poi il ricorso a tecniche di estrazione della CO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dall’atmosfera.</a:t>
            </a:r>
            <a:endParaRPr lang="it-IT" sz="1400" b="1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102336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4426" y="278068"/>
            <a:ext cx="5908997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EMISSIONI NELLA TRANSIZIONE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D1D5157-C1FB-4C28-8DCA-B50717E81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34" t="27513" r="38125" b="42197"/>
          <a:stretch/>
        </p:blipFill>
        <p:spPr>
          <a:xfrm>
            <a:off x="2102338" y="1332562"/>
            <a:ext cx="6853198" cy="323245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80B696-4505-4F59-A96B-D881D55FF063}"/>
              </a:ext>
            </a:extLst>
          </p:cNvPr>
          <p:cNvSpPr txBox="1"/>
          <p:nvPr/>
        </p:nvSpPr>
        <p:spPr>
          <a:xfrm>
            <a:off x="125643" y="1399083"/>
            <a:ext cx="18125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calcolo IEA degli scenari a -2  e -1,5 °C mette in evidenza la necessità di eliminare la CO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dall’aria con mezzi tecnologici (NET, BECCS) o misti (+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afforestazione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 partire dalla seconda metà del secolo.</a:t>
            </a:r>
          </a:p>
        </p:txBody>
      </p:sp>
    </p:spTree>
    <p:extLst>
      <p:ext uri="{BB962C8B-B14F-4D97-AF65-F5344CB8AC3E}">
        <p14:creationId xmlns:p14="http://schemas.microsoft.com/office/powerpoint/2010/main" val="3131893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" y="0"/>
            <a:ext cx="3141784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299574" y="1242410"/>
            <a:ext cx="2278034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1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Percentuale delle riserve di combustibili fossili accertate che potranno essere sfruttate in uno scenario 1,5°C</a:t>
            </a:r>
          </a:p>
          <a:p>
            <a:endParaRPr lang="it-IT" sz="10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711" y="1927213"/>
            <a:ext cx="2278034" cy="26597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661" y="435571"/>
            <a:ext cx="2861101" cy="4151401"/>
          </a:xfrm>
          <a:prstGeom prst="rect">
            <a:avLst/>
          </a:prstGeom>
        </p:spPr>
      </p:pic>
      <p:sp>
        <p:nvSpPr>
          <p:cNvPr id="14" name="Segnaposto contenuto 2"/>
          <p:cNvSpPr txBox="1">
            <a:spLocks/>
          </p:cNvSpPr>
          <p:nvPr/>
        </p:nvSpPr>
        <p:spPr>
          <a:xfrm>
            <a:off x="173380" y="1078051"/>
            <a:ext cx="2795026" cy="3943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bg1"/>
                </a:solidFill>
                <a:latin typeface="+mj-lt"/>
              </a:rPr>
              <a:t>Secondo l’IPCC il </a:t>
            </a:r>
            <a:r>
              <a:rPr lang="it-IT" sz="1400" b="1" dirty="0">
                <a:solidFill>
                  <a:srgbClr val="FFC000"/>
                </a:solidFill>
                <a:latin typeface="+mj-lt"/>
              </a:rPr>
              <a:t>carbon budget </a:t>
            </a:r>
            <a:r>
              <a:rPr lang="it-IT" sz="1400" dirty="0">
                <a:solidFill>
                  <a:schemeClr val="bg1"/>
                </a:solidFill>
                <a:latin typeface="+mj-lt"/>
              </a:rPr>
              <a:t>al 2100 nello scenario 2°C è pari a non più di 1.100 </a:t>
            </a:r>
            <a:r>
              <a:rPr lang="it-IT" sz="1400" dirty="0" err="1">
                <a:solidFill>
                  <a:schemeClr val="bg1"/>
                </a:solidFill>
                <a:latin typeface="+mj-lt"/>
              </a:rPr>
              <a:t>Gt</a:t>
            </a:r>
            <a:r>
              <a:rPr lang="it-IT" sz="1400" dirty="0">
                <a:solidFill>
                  <a:schemeClr val="bg1"/>
                </a:solidFill>
                <a:latin typeface="+mj-lt"/>
              </a:rPr>
              <a:t> (a oggi sono state emesse oltre 2.000 </a:t>
            </a:r>
            <a:r>
              <a:rPr lang="it-IT" sz="1400" dirty="0" err="1">
                <a:solidFill>
                  <a:schemeClr val="bg1"/>
                </a:solidFill>
                <a:latin typeface="+mj-lt"/>
              </a:rPr>
              <a:t>Gt</a:t>
            </a:r>
            <a:r>
              <a:rPr lang="it-IT" sz="1400" dirty="0">
                <a:solidFill>
                  <a:schemeClr val="bg1"/>
                </a:solidFill>
                <a:latin typeface="+mj-lt"/>
              </a:rPr>
              <a:t>). Secondo la IEA le emissioni connesse alle riserve accertate di combustibili fossili sarebbero pari 2.860 GtCO</a:t>
            </a:r>
            <a:r>
              <a:rPr lang="it-IT" sz="1400" baseline="-25000" dirty="0">
                <a:solidFill>
                  <a:schemeClr val="bg1"/>
                </a:solidFill>
                <a:latin typeface="+mj-lt"/>
              </a:rPr>
              <a:t>2</a:t>
            </a:r>
            <a:endParaRPr lang="it-IT" sz="1400" dirty="0">
              <a:solidFill>
                <a:schemeClr val="bg1"/>
              </a:solidFill>
              <a:latin typeface="+mj-lt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bg1"/>
                </a:solidFill>
                <a:latin typeface="+mj-lt"/>
              </a:rPr>
              <a:t>Per rispettare il carbon budget a 2°C un terzo delle riserve di petrolio, metà delle riserve di gas e l’80% delle riserve di carbone dovrebbero rimanere inutilizzate.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1400" dirty="0">
                <a:solidFill>
                  <a:schemeClr val="bg1"/>
                </a:solidFill>
                <a:latin typeface="+mj-lt"/>
              </a:rPr>
              <a:t>Il carbon budget residuo nello scenario 1,5°C è circa la metà di quello a 2°C: dovrebbero, quindi, restare sotto terra il 66% di petrolio, il 75% di gas e il 90% di carbone.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  <a:p>
            <a:pPr marL="0" indent="0" algn="just">
              <a:buNone/>
            </a:pP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624426" y="153921"/>
            <a:ext cx="3595521" cy="7604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</a:rPr>
              <a:t>KEEP IT IN THE GROUND</a:t>
            </a:r>
          </a:p>
        </p:txBody>
      </p:sp>
    </p:spTree>
    <p:extLst>
      <p:ext uri="{BB962C8B-B14F-4D97-AF65-F5344CB8AC3E}">
        <p14:creationId xmlns:p14="http://schemas.microsoft.com/office/powerpoint/2010/main" val="188335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513767" y="172325"/>
            <a:ext cx="3427478" cy="69806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E CLIMA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89D041C-B5DE-4790-98D9-4AA09EA4CD71}"/>
              </a:ext>
            </a:extLst>
          </p:cNvPr>
          <p:cNvSpPr txBox="1"/>
          <p:nvPr/>
        </p:nvSpPr>
        <p:spPr>
          <a:xfrm>
            <a:off x="216385" y="1229415"/>
            <a:ext cx="22406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L’uomo è padrone del suo destino. È ormai chiaro che la combustione dei fossili porterà la terra a punti sistemici di non ritorno (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point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per il clima,  oltre i quali gli equilibri saranno diversi da quelli che hanno consentito alla specie umana di prosperare. 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sono alternative a questo modo di produrre energia senza rinunciare al benessere. Ormai è l’ora della 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transizione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FD2BFA-ED13-4EF7-A237-E4D7864C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632" y="1217620"/>
            <a:ext cx="1831638" cy="13737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569661-5DE1-4C84-B689-85CEA06FD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904" y="2551543"/>
            <a:ext cx="1826845" cy="1218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350DA7E-DFC5-4C89-8946-36F542B4A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994" y="266917"/>
            <a:ext cx="2033552" cy="114387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AA71C07-EF92-4932-BFB7-593838949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461" y="3560349"/>
            <a:ext cx="2300227" cy="1290845"/>
          </a:xfrm>
          <a:prstGeom prst="rect">
            <a:avLst/>
          </a:prstGeom>
        </p:spPr>
      </p:pic>
      <p:sp>
        <p:nvSpPr>
          <p:cNvPr id="12" name="Freccia in su 11">
            <a:extLst>
              <a:ext uri="{FF2B5EF4-FFF2-40B4-BE49-F238E27FC236}">
                <a16:creationId xmlns:a16="http://schemas.microsoft.com/office/drawing/2014/main" id="{DB42E54B-60B2-45A6-809F-66DC95FBA4BC}"/>
              </a:ext>
            </a:extLst>
          </p:cNvPr>
          <p:cNvSpPr/>
          <p:nvPr/>
        </p:nvSpPr>
        <p:spPr>
          <a:xfrm rot="3798164">
            <a:off x="5165168" y="809495"/>
            <a:ext cx="369948" cy="839840"/>
          </a:xfrm>
          <a:prstGeom prst="up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su 13">
            <a:extLst>
              <a:ext uri="{FF2B5EF4-FFF2-40B4-BE49-F238E27FC236}">
                <a16:creationId xmlns:a16="http://schemas.microsoft.com/office/drawing/2014/main" id="{3605E1C9-7144-4D21-A512-96A9ADDCBF90}"/>
              </a:ext>
            </a:extLst>
          </p:cNvPr>
          <p:cNvSpPr/>
          <p:nvPr/>
        </p:nvSpPr>
        <p:spPr>
          <a:xfrm rot="9503887">
            <a:off x="7324116" y="1565583"/>
            <a:ext cx="369948" cy="921536"/>
          </a:xfrm>
          <a:prstGeom prst="up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su 15">
            <a:extLst>
              <a:ext uri="{FF2B5EF4-FFF2-40B4-BE49-F238E27FC236}">
                <a16:creationId xmlns:a16="http://schemas.microsoft.com/office/drawing/2014/main" id="{419B2692-431D-452B-9A08-1141C34867EF}"/>
              </a:ext>
            </a:extLst>
          </p:cNvPr>
          <p:cNvSpPr/>
          <p:nvPr/>
        </p:nvSpPr>
        <p:spPr>
          <a:xfrm rot="14648503">
            <a:off x="6368755" y="3715849"/>
            <a:ext cx="369948" cy="808140"/>
          </a:xfrm>
          <a:prstGeom prst="up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su 12">
            <a:extLst>
              <a:ext uri="{FF2B5EF4-FFF2-40B4-BE49-F238E27FC236}">
                <a16:creationId xmlns:a16="http://schemas.microsoft.com/office/drawing/2014/main" id="{64EC7541-DA07-40E7-A0F1-347A57ADB81C}"/>
              </a:ext>
            </a:extLst>
          </p:cNvPr>
          <p:cNvSpPr/>
          <p:nvPr/>
        </p:nvSpPr>
        <p:spPr>
          <a:xfrm rot="19970578">
            <a:off x="4403602" y="2616591"/>
            <a:ext cx="338777" cy="896749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E6445EA-557C-478A-A750-38CBCFEF9C49}"/>
              </a:ext>
            </a:extLst>
          </p:cNvPr>
          <p:cNvSpPr txBox="1"/>
          <p:nvPr/>
        </p:nvSpPr>
        <p:spPr>
          <a:xfrm>
            <a:off x="4252117" y="586333"/>
            <a:ext cx="809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DE85873-EDBD-474C-9CD5-62A3468407C1}"/>
              </a:ext>
            </a:extLst>
          </p:cNvPr>
          <p:cNvSpPr txBox="1"/>
          <p:nvPr/>
        </p:nvSpPr>
        <p:spPr>
          <a:xfrm>
            <a:off x="8356219" y="3836439"/>
            <a:ext cx="620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it-IT" sz="1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DD8269-41BF-48AD-BE53-70F4AB0E0571}"/>
              </a:ext>
            </a:extLst>
          </p:cNvPr>
          <p:cNvSpPr txBox="1"/>
          <p:nvPr/>
        </p:nvSpPr>
        <p:spPr>
          <a:xfrm>
            <a:off x="8275458" y="718956"/>
            <a:ext cx="78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it-IT" sz="1000" b="1" dirty="0"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052380B-0244-4257-9931-B34F2A66D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391" y="3560349"/>
            <a:ext cx="971397" cy="96840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CB2B49D-A5A0-412B-AC07-7A9D979338A6}"/>
              </a:ext>
            </a:extLst>
          </p:cNvPr>
          <p:cNvSpPr txBox="1"/>
          <p:nvPr/>
        </p:nvSpPr>
        <p:spPr>
          <a:xfrm>
            <a:off x="5510411" y="2251931"/>
            <a:ext cx="828217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12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52245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275418" y="124505"/>
            <a:ext cx="3996436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RUOLO DELL’ENERGIA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ECB444-131F-483D-9ED8-653EC0C30C34}"/>
              </a:ext>
            </a:extLst>
          </p:cNvPr>
          <p:cNvSpPr txBox="1"/>
          <p:nvPr/>
        </p:nvSpPr>
        <p:spPr>
          <a:xfrm>
            <a:off x="189848" y="1228507"/>
            <a:ext cx="22685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quadro delle emissioni globali GHG mette in luce che alla data di oggi i processi energetici (generazione + trasporti + riscaldamento) sono causa del 76% delle emissioni e addirittura il 95% In termini di 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it-IT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Questo spiega la ragione di fondo della 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transizione energetica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deve soddisfare una domanda crescente di energia azzerando tutti i processi di combustione dei fossili.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3AB005-C06A-4214-8743-E56C30070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7" t="15200" r="5141" b="3376"/>
          <a:stretch/>
        </p:blipFill>
        <p:spPr>
          <a:xfrm>
            <a:off x="4376556" y="171914"/>
            <a:ext cx="4578980" cy="479967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86B5FB-6A64-4C79-B406-7135C7315430}"/>
              </a:ext>
            </a:extLst>
          </p:cNvPr>
          <p:cNvSpPr txBox="1"/>
          <p:nvPr/>
        </p:nvSpPr>
        <p:spPr>
          <a:xfrm>
            <a:off x="2725291" y="4053449"/>
            <a:ext cx="217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it-IT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it-IT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53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3" y="0"/>
            <a:ext cx="197538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4426" y="278068"/>
            <a:ext cx="6933662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DOMANDA GLOBALE DI ENERGIA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B4E00B-CF0A-4D78-8EA8-8640ED810F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19"/>
          <a:stretch/>
        </p:blipFill>
        <p:spPr>
          <a:xfrm>
            <a:off x="2037260" y="1329828"/>
            <a:ext cx="6740724" cy="343131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DD792F8-775C-420E-8BDC-12000BD96A64}"/>
              </a:ext>
            </a:extLst>
          </p:cNvPr>
          <p:cNvSpPr txBox="1"/>
          <p:nvPr/>
        </p:nvSpPr>
        <p:spPr>
          <a:xfrm>
            <a:off x="125644" y="1437156"/>
            <a:ext cx="173805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domanda globale di energia primaria equivale nel 2017 a circa 1400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Mtep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È previsto che tale domanda raddoppi nel 2050.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composizione corrente questa domanda non è sostenibile, non solo rispetto ai cambiamenti climatici.</a:t>
            </a:r>
          </a:p>
        </p:txBody>
      </p:sp>
    </p:spTree>
    <p:extLst>
      <p:ext uri="{BB962C8B-B14F-4D97-AF65-F5344CB8AC3E}">
        <p14:creationId xmlns:p14="http://schemas.microsoft.com/office/powerpoint/2010/main" val="1770652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390190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93874" y="115573"/>
            <a:ext cx="3812879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MIX DELLE FONTI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D204EF13-0004-476F-BD38-F41F5E5C4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6753" y="234937"/>
            <a:ext cx="4519947" cy="46736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6AB11C-AA16-45E7-8AC2-235BAF80B6AC}"/>
              </a:ext>
            </a:extLst>
          </p:cNvPr>
          <p:cNvSpPr txBox="1"/>
          <p:nvPr/>
        </p:nvSpPr>
        <p:spPr>
          <a:xfrm>
            <a:off x="293166" y="1403011"/>
            <a:ext cx="3266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dato in figura della serie storica del mix dell’energia globale, in fonti primarie, è della BP. 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15 anni di battaglia per lo sviluppo sostenibile, la crescita dell’energia rinnovabile è più che compensata dalla perdurante crescita di carbone, petrolio e gas naturale. Per il 2050 tutte le fonti fossili dovranno sparire e per gli obiettivi più stringenti dell’accordo di Parigi la decarbonizzazione deve essere violenta ed iniziare subito.</a:t>
            </a:r>
          </a:p>
        </p:txBody>
      </p:sp>
    </p:spTree>
    <p:extLst>
      <p:ext uri="{BB962C8B-B14F-4D97-AF65-F5344CB8AC3E}">
        <p14:creationId xmlns:p14="http://schemas.microsoft.com/office/powerpoint/2010/main" val="549130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406445" y="138465"/>
            <a:ext cx="7641671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COMPOSIZIONE DELL’ENERGIA PRIMARIA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63C538-935C-424E-BC9C-B914A7EED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9" t="28102" r="61961" b="26400"/>
          <a:stretch/>
        </p:blipFill>
        <p:spPr>
          <a:xfrm>
            <a:off x="2757487" y="1192958"/>
            <a:ext cx="4187765" cy="34487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0928779-3086-400D-A4CE-CB406724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18" t="36359" r="12322" b="36830"/>
          <a:stretch/>
        </p:blipFill>
        <p:spPr>
          <a:xfrm>
            <a:off x="6719486" y="1723824"/>
            <a:ext cx="2075506" cy="232175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C35A8A-0C40-4989-9677-6BDC1E39E195}"/>
              </a:ext>
            </a:extLst>
          </p:cNvPr>
          <p:cNvSpPr txBox="1"/>
          <p:nvPr/>
        </p:nvSpPr>
        <p:spPr>
          <a:xfrm>
            <a:off x="335047" y="1486773"/>
            <a:ext cx="2031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2016, secondo il Rapporto annuale WEO dell’IEA, la  composizione della domanda dell’energia globale per fonti vede ancora carbone e petrolio al 60%, il gas naturale al 22% e le rinnovabili al 15%.</a:t>
            </a:r>
          </a:p>
        </p:txBody>
      </p:sp>
    </p:spTree>
    <p:extLst>
      <p:ext uri="{BB962C8B-B14F-4D97-AF65-F5344CB8AC3E}">
        <p14:creationId xmlns:p14="http://schemas.microsoft.com/office/powerpoint/2010/main" val="3100570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903742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09294" y="85203"/>
            <a:ext cx="6355727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DINAMICA STORICA DELLE FONTI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91115059-DBFA-4357-8973-E4D045AEB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2208" y="1135766"/>
            <a:ext cx="5828427" cy="39225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9AB6922-8228-4CF4-A3E8-FDF0D6CD6B12}"/>
              </a:ext>
            </a:extLst>
          </p:cNvPr>
          <p:cNvSpPr txBox="1"/>
          <p:nvPr/>
        </p:nvSpPr>
        <p:spPr>
          <a:xfrm>
            <a:off x="349008" y="1312268"/>
            <a:ext cx="224062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L’evoluzione storica delle fonti di energia è assai poco consolante. Il carbone è pressoché stabile e, ad oggi, il 2018 sembra essersi rimangiato il piccolo miglioramento degli ultimi anni. La somma del petrolio (- 10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e del gas (+10%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è piuttosto stabile e le rinnovabili non </a:t>
            </a:r>
            <a:r>
              <a:rPr lang="it-IT" sz="14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sono scavate uno spazio del 5% appena. </a:t>
            </a:r>
          </a:p>
        </p:txBody>
      </p:sp>
    </p:spTree>
    <p:extLst>
      <p:ext uri="{BB962C8B-B14F-4D97-AF65-F5344CB8AC3E}">
        <p14:creationId xmlns:p14="http://schemas.microsoft.com/office/powerpoint/2010/main" val="313315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192652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4426" y="159406"/>
            <a:ext cx="5950878" cy="65727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DELLE FONTI DI ENERGIA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FD724F-B4D1-473E-A3A5-BDB7557B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58" y="871382"/>
            <a:ext cx="7094686" cy="41516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C09080-EE24-48C9-AB95-ECE2A0237DC6}"/>
              </a:ext>
            </a:extLst>
          </p:cNvPr>
          <p:cNvSpPr txBox="1"/>
          <p:nvPr/>
        </p:nvSpPr>
        <p:spPr>
          <a:xfrm>
            <a:off x="122501" y="976084"/>
            <a:ext cx="16574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tabella presenta una panoramica degli </a:t>
            </a:r>
            <a:r>
              <a:rPr lang="it-IT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impatti del ciclo di vita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dei</a:t>
            </a:r>
            <a:r>
              <a:rPr lang="it-IT" sz="1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flussi di materia 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unità di energia elettrica prodotti dai diversi tipi tecnologici rispetto al mix di generazione elettrica globale nell'anno 2010. Gli indicatori per i materiali sono indicati come riferimento; gli impatti ambientali associati alla produzione materiale sono già inclusi nei dati per gli altri indicatori.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859283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55473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4425" y="83662"/>
            <a:ext cx="5755435" cy="7818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GENERATORI A COMBUSTIONE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6A4738E-0270-4FC4-A371-C9FBA3A8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7"/>
          <a:stretch>
            <a:fillRect/>
          </a:stretch>
        </p:blipFill>
        <p:spPr bwMode="auto">
          <a:xfrm>
            <a:off x="2694336" y="1194097"/>
            <a:ext cx="6286500" cy="380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892CE2-BD96-48D0-B1D7-ABCF237AD91D}"/>
              </a:ext>
            </a:extLst>
          </p:cNvPr>
          <p:cNvSpPr txBox="1"/>
          <p:nvPr/>
        </p:nvSpPr>
        <p:spPr>
          <a:xfrm>
            <a:off x="163164" y="1030346"/>
            <a:ext cx="22894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L'efficienza media della produzione di energia è del 35% per il carbone, del 45% per il gas naturale e del 38% per la generazione di energia elettrica a petrolio.  Ciò significa che nel carbone il 35% dell'energia produce energia elettrica, il resto va dissipato come calore. Le massime efficienze osservate sono del 42% per il carbone, del 52% per il gas naturale e del 45% per la generazione di energia elettrica a petrolio. Se tutti i paesi producessero elettricità alla massima efficienza possibile, si ridurrebbero le emissioni annue di CO</a:t>
            </a:r>
            <a:r>
              <a:rPr lang="it-IT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860 milioni di tonnellate.</a:t>
            </a:r>
          </a:p>
        </p:txBody>
      </p:sp>
    </p:spTree>
    <p:extLst>
      <p:ext uri="{BB962C8B-B14F-4D97-AF65-F5344CB8AC3E}">
        <p14:creationId xmlns:p14="http://schemas.microsoft.com/office/powerpoint/2010/main" val="325489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736218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624425" y="278068"/>
            <a:ext cx="5741474" cy="69217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GENERATORE NUCLEARE PWR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36C9076-6FEE-480A-A070-7AB386A5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674" y="1306706"/>
            <a:ext cx="6336723" cy="35587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6FC963C-CA97-4B3C-BD6A-EB547DD77DDA}"/>
              </a:ext>
            </a:extLst>
          </p:cNvPr>
          <p:cNvSpPr txBox="1"/>
          <p:nvPr/>
        </p:nvSpPr>
        <p:spPr>
          <a:xfrm>
            <a:off x="224056" y="1100909"/>
            <a:ext cx="22678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combustibile nucleare nel recipiente a pressione è impegnato in una reazione a catena di fissione, riscaldando l'acqua nel circuito del refrigerante primario per conduzione termica a circa 350 ° C, 150 Atm. Il refrigerante primario caldo viene pompato in uno scambiatore di calore chiamato generatore di vapore. Il calore viene trasferito al refrigerante secondario a pressione inferiore, a vapore pressurizzato a 275 ° C, 60 Atm senza contaminazione nucleare. Il resto è una turbina a vapore generica + un generatore elettrico.</a:t>
            </a:r>
          </a:p>
        </p:txBody>
      </p:sp>
    </p:spTree>
    <p:extLst>
      <p:ext uri="{BB962C8B-B14F-4D97-AF65-F5344CB8AC3E}">
        <p14:creationId xmlns:p14="http://schemas.microsoft.com/office/powerpoint/2010/main" val="71701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805909" y="71383"/>
            <a:ext cx="3403122" cy="6851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ELETTRICA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258F8D5-CF25-4DA0-82C7-68E95523F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96" t="14627" r="15807" b="9123"/>
          <a:stretch/>
        </p:blipFill>
        <p:spPr>
          <a:xfrm>
            <a:off x="2967547" y="827959"/>
            <a:ext cx="6064770" cy="418286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501AC3-A4C8-476A-94D1-493F933A3A6A}"/>
              </a:ext>
            </a:extLst>
          </p:cNvPr>
          <p:cNvSpPr txBox="1"/>
          <p:nvPr/>
        </p:nvSpPr>
        <p:spPr>
          <a:xfrm>
            <a:off x="202424" y="882213"/>
            <a:ext cx="22406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studio US-DOE mostra che il 77 - 82% dell'energia immessa in un BEV viene utilizzata per spostare l'auto lungo la strada. Questo nonostante che  il 5-10% circa (16% per il DOE) vada perso durante la ricarica. </a:t>
            </a:r>
          </a:p>
          <a:p>
            <a:r>
              <a:rPr lang="it-IT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una macchina convenzionale non tutto il carburante che viene immesso nel serbatoio viene utilizzato per spostare la macchina lungo la strada. Infatti, solo il 12 - 30% dell'energia messa in un'auto convenzionale viene utilizzata a tale scopo. Il resto dell'energia viene perso per inefficienze del motore o utilizzato per alimentare gli accessori.</a:t>
            </a:r>
          </a:p>
        </p:txBody>
      </p:sp>
    </p:spTree>
    <p:extLst>
      <p:ext uri="{BB962C8B-B14F-4D97-AF65-F5344CB8AC3E}">
        <p14:creationId xmlns:p14="http://schemas.microsoft.com/office/powerpoint/2010/main" val="4269192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553690" y="0"/>
            <a:ext cx="5590310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553691" y="3618523"/>
            <a:ext cx="5294569" cy="1192434"/>
          </a:xfrm>
        </p:spPr>
        <p:txBody>
          <a:bodyPr>
            <a:noAutofit/>
          </a:bodyPr>
          <a:lstStyle/>
          <a:p>
            <a:pPr algn="r"/>
            <a:r>
              <a:rPr lang="it-IT" sz="2800" dirty="0">
                <a:solidFill>
                  <a:schemeClr val="bg1"/>
                </a:solidFill>
                <a:cs typeface="Calibri"/>
              </a:rPr>
              <a:t>Grazie per l’attenzione!</a:t>
            </a:r>
            <a:br>
              <a:rPr lang="it-IT" sz="1800" dirty="0">
                <a:solidFill>
                  <a:schemeClr val="bg1"/>
                </a:solidFill>
                <a:cs typeface="Calibri"/>
              </a:rPr>
            </a:br>
            <a:endParaRPr lang="it-IT" sz="1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Immagine 3" descr="Logo-F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t="19887" r="12091" b="20056"/>
          <a:stretch>
            <a:fillRect/>
          </a:stretch>
        </p:blipFill>
        <p:spPr bwMode="auto">
          <a:xfrm>
            <a:off x="332849" y="208653"/>
            <a:ext cx="2644474" cy="1415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190CC65-1523-4FF9-8256-23494D50DA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2" y="1739569"/>
            <a:ext cx="2415133" cy="14152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11C5707-123B-4F03-BE49-DDCC0C84A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211" y="368101"/>
            <a:ext cx="4747317" cy="308575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614E5E-05FA-492E-A95C-52059BEA3F74}"/>
              </a:ext>
            </a:extLst>
          </p:cNvPr>
          <p:cNvSpPr txBox="1"/>
          <p:nvPr/>
        </p:nvSpPr>
        <p:spPr>
          <a:xfrm>
            <a:off x="3865598" y="4446277"/>
            <a:ext cx="4966493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?: federico@susdef</a:t>
            </a:r>
            <a:r>
              <a:rPr lang="it-IT" b="1" dirty="0">
                <a:solidFill>
                  <a:schemeClr val="bg1"/>
                </a:solidFill>
              </a:rPr>
              <a:t>.it</a:t>
            </a:r>
          </a:p>
        </p:txBody>
      </p:sp>
    </p:spTree>
    <p:extLst>
      <p:ext uri="{BB962C8B-B14F-4D97-AF65-F5344CB8AC3E}">
        <p14:creationId xmlns:p14="http://schemas.microsoft.com/office/powerpoint/2010/main" val="65356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503925" y="156371"/>
            <a:ext cx="6628176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CAMBIAMENTO CLIMATICO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3457686-758D-410C-B1DC-49FDC0572A44}"/>
              </a:ext>
            </a:extLst>
          </p:cNvPr>
          <p:cNvSpPr txBox="1"/>
          <p:nvPr/>
        </p:nvSpPr>
        <p:spPr>
          <a:xfrm>
            <a:off x="237325" y="1347170"/>
            <a:ext cx="2268550" cy="351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clima che cambia è la più grave crisi ecologica in atto, nota come </a:t>
            </a:r>
            <a:r>
              <a:rPr lang="it-IT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warming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fronteggiarla occorre cambiare il modello di sviluppo economico con una vera e propria </a:t>
            </a:r>
            <a:r>
              <a:rPr lang="it-IT" dirty="0">
                <a:solidFill>
                  <a:srgbClr val="FFC000"/>
                </a:solidFill>
              </a:rPr>
              <a:t>transizione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 ha nell’energia il principale fattore del cambiamento.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F765F6A-D8D9-470E-A0FC-CFF1FD3FE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8" y="1158705"/>
            <a:ext cx="6254219" cy="38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2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055075" y="4113948"/>
            <a:ext cx="5174575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IMMAGINE FAMILIARE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2ED327-2647-40FB-8307-C6B55E79C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390" y="113523"/>
            <a:ext cx="5187277" cy="3892198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88464" y="633046"/>
            <a:ext cx="2212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semplice serra per  floricoltura ci suggerisce un’immagine familiare del fenomeno che regola l’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equilirio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termico del pianeta.</a:t>
            </a:r>
          </a:p>
        </p:txBody>
      </p:sp>
    </p:spTree>
    <p:extLst>
      <p:ext uri="{BB962C8B-B14F-4D97-AF65-F5344CB8AC3E}">
        <p14:creationId xmlns:p14="http://schemas.microsoft.com/office/powerpoint/2010/main" val="361094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1235485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55765" y="66239"/>
            <a:ext cx="3676973" cy="76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L’EFFETTO SERRA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B3C41B-B22A-4358-95E1-CC4761214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70" y="996371"/>
            <a:ext cx="7755172" cy="408027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0932B6-F892-4A21-9F9E-78FE177385F3}"/>
              </a:ext>
            </a:extLst>
          </p:cNvPr>
          <p:cNvSpPr txBox="1"/>
          <p:nvPr/>
        </p:nvSpPr>
        <p:spPr>
          <a:xfrm>
            <a:off x="80160" y="1584494"/>
            <a:ext cx="1075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-19 a +14°C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380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  <a:endParaRPr lang="it-IT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GHG in atmosfera</a:t>
            </a:r>
          </a:p>
        </p:txBody>
      </p:sp>
    </p:spTree>
    <p:extLst>
      <p:ext uri="{BB962C8B-B14F-4D97-AF65-F5344CB8AC3E}">
        <p14:creationId xmlns:p14="http://schemas.microsoft.com/office/powerpoint/2010/main" val="25580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896652" y="58649"/>
            <a:ext cx="7086763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CONCENTRAZIONE DEI GAS SERRA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4B0D24-CF00-4D23-BCE0-9D3D0CA407F8}"/>
              </a:ext>
            </a:extLst>
          </p:cNvPr>
          <p:cNvSpPr txBox="1"/>
          <p:nvPr/>
        </p:nvSpPr>
        <p:spPr>
          <a:xfrm>
            <a:off x="251285" y="1033327"/>
            <a:ext cx="20312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L’effetto serra è determinato da gas, vapori e particolati presenti in atmosfera: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carbon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it-IT" sz="1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it-IT" sz="1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Clorofluorocarburi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 ultimi 6 sono denominati gas serra o GHG</a:t>
            </a:r>
          </a:p>
        </p:txBody>
      </p:sp>
      <p:pic>
        <p:nvPicPr>
          <p:cNvPr id="1026" name="Picture 2" descr="https://www.esrl.noaa.gov/gmd/aggi/aggi.fig5.png">
            <a:extLst>
              <a:ext uri="{FF2B5EF4-FFF2-40B4-BE49-F238E27FC236}">
                <a16:creationId xmlns:a16="http://schemas.microsoft.com/office/drawing/2014/main" id="{C61B4039-D785-47E1-97C3-7BFDE725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100" y="1033327"/>
            <a:ext cx="6211436" cy="398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16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264824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40677" y="58649"/>
            <a:ext cx="8804031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CONCENTRAZIONE DELL’ANIDRIDE CARBONICA</a:t>
            </a:r>
          </a:p>
        </p:txBody>
      </p:sp>
      <p:pic>
        <p:nvPicPr>
          <p:cNvPr id="2050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0" t="19197" r="27280" b="32571"/>
          <a:stretch>
            <a:fillRect/>
          </a:stretch>
        </p:blipFill>
        <p:spPr bwMode="auto">
          <a:xfrm>
            <a:off x="2744298" y="974678"/>
            <a:ext cx="6118347" cy="39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04800" y="1193220"/>
            <a:ext cx="206326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it-IT" sz="1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il prodotto di scarto di tutti i </a:t>
            </a:r>
            <a:r>
              <a:rPr lang="it-IT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  antropogenici di combustione del carbonio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industriali, energetici e trasportistici. 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accumula in atmosfera in misura uniforme e vi permane per oltre 100 anni.</a:t>
            </a:r>
          </a:p>
          <a:p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il principale, il più abbondante e il più pericoloso GHG. Oggi a Mauna </a:t>
            </a:r>
            <a:r>
              <a:rPr lang="it-IT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misurate 414 ppm </a:t>
            </a:r>
          </a:p>
        </p:txBody>
      </p:sp>
    </p:spTree>
    <p:extLst>
      <p:ext uri="{BB962C8B-B14F-4D97-AF65-F5344CB8AC3E}">
        <p14:creationId xmlns:p14="http://schemas.microsoft.com/office/powerpoint/2010/main" val="129733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0" y="0"/>
            <a:ext cx="1969477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64477" y="1525365"/>
            <a:ext cx="1840521" cy="283561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it-IT" sz="1200" dirty="0">
                <a:solidFill>
                  <a:schemeClr val="bg1"/>
                </a:solidFill>
                <a:latin typeface="+mj-lt"/>
              </a:rPr>
              <a:t>Ogni anno a causa delle attività umane vengono immessi in atmosfera circa 50 miliardi di tonnellate di gas a effetto serra.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sz="1200" dirty="0">
                <a:solidFill>
                  <a:schemeClr val="bg1"/>
                </a:solidFill>
                <a:latin typeface="+mj-lt"/>
              </a:rPr>
              <a:t>Il flusso delle emissioni climalteranti  è  quasi raddoppiato in quarant’anni.</a:t>
            </a:r>
          </a:p>
          <a:p>
            <a:pPr marL="0" indent="0">
              <a:buNone/>
            </a:pPr>
            <a:r>
              <a:rPr lang="it-IT" sz="1200" dirty="0">
                <a:solidFill>
                  <a:schemeClr val="bg1"/>
                </a:solidFill>
                <a:latin typeface="+mj-lt"/>
              </a:rPr>
              <a:t>l tasso di crescita è ulteriormente  cresciuto negli ultimi dieci-quindici anni</a:t>
            </a:r>
          </a:p>
        </p:txBody>
      </p:sp>
      <p:sp>
        <p:nvSpPr>
          <p:cNvPr id="8" name="Rettangolo 7"/>
          <p:cNvSpPr/>
          <p:nvPr/>
        </p:nvSpPr>
        <p:spPr>
          <a:xfrm>
            <a:off x="7799337" y="4562010"/>
            <a:ext cx="8139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dirty="0">
                <a:solidFill>
                  <a:srgbClr val="A6A6A6"/>
                </a:solidFill>
                <a:latin typeface="+mj-lt"/>
              </a:rPr>
              <a:t>Fonte: IPCC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375" y="1215191"/>
            <a:ext cx="6994341" cy="3816571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624426" y="153919"/>
            <a:ext cx="7276928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EMISSIONI GLOBALI DI GAS SERRA</a:t>
            </a:r>
          </a:p>
        </p:txBody>
      </p:sp>
    </p:spTree>
    <p:extLst>
      <p:ext uri="{BB962C8B-B14F-4D97-AF65-F5344CB8AC3E}">
        <p14:creationId xmlns:p14="http://schemas.microsoft.com/office/powerpoint/2010/main" val="1608297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2" y="0"/>
            <a:ext cx="1922583" cy="51435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1566475" y="58649"/>
            <a:ext cx="4231136" cy="9160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it-IT" sz="28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WARMING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4B0D24-CF00-4D23-BCE0-9D3D0CA407F8}"/>
              </a:ext>
            </a:extLst>
          </p:cNvPr>
          <p:cNvSpPr txBox="1"/>
          <p:nvPr/>
        </p:nvSpPr>
        <p:spPr>
          <a:xfrm>
            <a:off x="128954" y="1110202"/>
            <a:ext cx="16881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primo degli effetti dell’alterazione delle concentrazioni dei gas serra in atmosfera è l’accresciuta </a:t>
            </a:r>
            <a:r>
              <a:rPr lang="it-IT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anomalia termica </a:t>
            </a:r>
            <a:r>
              <a: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definiamo come scostamento della temperatura media della superficie terrestre ed oceanica rispetto alla media degli anni 1951-1980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5"/>
          <a:stretch>
            <a:fillRect/>
          </a:stretch>
        </p:blipFill>
        <p:spPr bwMode="auto">
          <a:xfrm>
            <a:off x="2135308" y="1193605"/>
            <a:ext cx="6820468" cy="367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4679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1935</Words>
  <Application>Microsoft Office PowerPoint</Application>
  <PresentationFormat>Presentazione su schermo (16:9)</PresentationFormat>
  <Paragraphs>134</Paragraphs>
  <Slides>29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2" baseType="lpstr">
      <vt:lpstr>Arial</vt:lpstr>
      <vt:lpstr>Calibri</vt:lpstr>
      <vt:lpstr>Tema di Office</vt:lpstr>
      <vt:lpstr>La crisi climatica e la transizione energetica  Velletri, 11 maggio 2019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l’attenzione!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andrea barbabella</dc:creator>
  <cp:lastModifiedBy>Antonio Federico</cp:lastModifiedBy>
  <cp:revision>85</cp:revision>
  <dcterms:created xsi:type="dcterms:W3CDTF">2017-02-17T16:11:21Z</dcterms:created>
  <dcterms:modified xsi:type="dcterms:W3CDTF">2019-05-10T14:27:54Z</dcterms:modified>
</cp:coreProperties>
</file>